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1" r:id="rId4"/>
    <p:sldId id="263" r:id="rId5"/>
    <p:sldId id="264" r:id="rId6"/>
    <p:sldId id="279" r:id="rId7"/>
    <p:sldId id="262" r:id="rId8"/>
    <p:sldId id="276" r:id="rId9"/>
    <p:sldId id="277" r:id="rId10"/>
    <p:sldId id="257" r:id="rId11"/>
    <p:sldId id="258" r:id="rId12"/>
    <p:sldId id="265" r:id="rId13"/>
    <p:sldId id="272" r:id="rId14"/>
    <p:sldId id="266" r:id="rId15"/>
    <p:sldId id="267" r:id="rId16"/>
    <p:sldId id="273" r:id="rId17"/>
    <p:sldId id="269" r:id="rId18"/>
    <p:sldId id="278" r:id="rId19"/>
    <p:sldId id="270" r:id="rId20"/>
    <p:sldId id="271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B943B-230E-4F2A-BB11-19E2410E7C2C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39DC-2209-4EBB-9A28-D3B98F3F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লিখতে বলবো।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39DC-2209-4EBB-9A28-D3B98F3F2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234528"/>
            <a:ext cx="428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itchFamily="2" charset="0"/>
                <a:cs typeface="Nikosh" pitchFamily="2" charset="0"/>
              </a:rPr>
              <a:t>রুস্তম পাহলোয়ান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শিক্ষক (গণিত)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ইউনাইটেড একাডেমী পানাইল,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আলফাডাঙ্গা, ফরিদপুর।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মোবাঃ ০১৭২০০৮১০৫৬</a:t>
            </a:r>
          </a:p>
          <a:p>
            <a:r>
              <a:rPr lang="bn-IN" sz="2000" dirty="0" smtClean="0">
                <a:latin typeface="Nikosh" pitchFamily="2" charset="0"/>
                <a:cs typeface="Nikosh" pitchFamily="2" charset="0"/>
              </a:rPr>
              <a:t>ইমেইলঃ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rpahloan@yahoo.com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52400"/>
            <a:ext cx="4114800" cy="308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03971"/>
            <a:ext cx="3158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স্বাগতম </a:t>
            </a:r>
            <a:endParaRPr lang="en-US" sz="8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2971800" cy="2898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8980" y="548960"/>
            <a:ext cx="800219" cy="255454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ID : 173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515D4-AA94-4409-83FF-6F5024D8E270}"/>
              </a:ext>
            </a:extLst>
          </p:cNvPr>
          <p:cNvSpPr txBox="1">
            <a:spLocks/>
          </p:cNvSpPr>
          <p:nvPr/>
        </p:nvSpPr>
        <p:spPr>
          <a:xfrm>
            <a:off x="3505200" y="512618"/>
            <a:ext cx="2133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dk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0" dirty="0">
                <a:latin typeface="NikoshBAN" pitchFamily="2" charset="0"/>
                <a:cs typeface="NikoshBAN" pitchFamily="2" charset="0"/>
              </a:rPr>
              <a:t> - ১৭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3A26A-FE9A-43F1-A058-B947DFB3DD40}"/>
              </a:ext>
            </a:extLst>
          </p:cNvPr>
          <p:cNvSpPr txBox="1">
            <a:spLocks/>
          </p:cNvSpPr>
          <p:nvPr/>
        </p:nvSpPr>
        <p:spPr>
          <a:xfrm>
            <a:off x="124691" y="2590800"/>
            <a:ext cx="88392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লোহার পাইপের ভিতরের ও বাইরের ব্যাস যথাক্রমে 12 সে.মি ও 14 সে.মি এবং পাইপেরের উচ্চতা 5 সেমি। 1 ঘন সে.মি লোহার ওজন 7.2 গ্রাম হলে, পাইপে লোহার ওজন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FF1B63DE-B7BE-4795-B8CE-E8D4564D6B76}"/>
              </a:ext>
            </a:extLst>
          </p:cNvPr>
          <p:cNvSpPr/>
          <p:nvPr/>
        </p:nvSpPr>
        <p:spPr>
          <a:xfrm>
            <a:off x="3831774" y="1429336"/>
            <a:ext cx="2097937" cy="704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5B8DB63-6911-4ED0-BA49-7DED426F2AB3}"/>
              </a:ext>
            </a:extLst>
          </p:cNvPr>
          <p:cNvCxnSpPr>
            <a:cxnSpLocks/>
          </p:cNvCxnSpPr>
          <p:nvPr/>
        </p:nvCxnSpPr>
        <p:spPr>
          <a:xfrm flipV="1">
            <a:off x="3799868" y="1823724"/>
            <a:ext cx="2177728" cy="94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B8E8044-CBD2-463C-97BD-E257A0FEBF9C}"/>
              </a:ext>
            </a:extLst>
          </p:cNvPr>
          <p:cNvCxnSpPr>
            <a:cxnSpLocks/>
          </p:cNvCxnSpPr>
          <p:nvPr/>
        </p:nvCxnSpPr>
        <p:spPr>
          <a:xfrm flipV="1">
            <a:off x="3256349" y="1757486"/>
            <a:ext cx="3268717" cy="52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DE5DD12-CD2E-4DEE-ACEC-BE38E6DBEB02}"/>
              </a:ext>
            </a:extLst>
          </p:cNvPr>
          <p:cNvCxnSpPr>
            <a:cxnSpLocks/>
          </p:cNvCxnSpPr>
          <p:nvPr/>
        </p:nvCxnSpPr>
        <p:spPr>
          <a:xfrm flipH="1">
            <a:off x="4876801" y="2597247"/>
            <a:ext cx="3942" cy="330239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EB1B27-5E2D-411E-9090-553FD45767A0}"/>
              </a:ext>
            </a:extLst>
          </p:cNvPr>
          <p:cNvSpPr/>
          <p:nvPr/>
        </p:nvSpPr>
        <p:spPr>
          <a:xfrm>
            <a:off x="4855699" y="1842653"/>
            <a:ext cx="119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/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সেমি</a:t>
            </a:r>
            <a:endParaRPr lang="en-US" sz="2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189651-7F37-4CF2-A5CC-759F62F71876}"/>
              </a:ext>
            </a:extLst>
          </p:cNvPr>
          <p:cNvSpPr/>
          <p:nvPr/>
        </p:nvSpPr>
        <p:spPr>
          <a:xfrm>
            <a:off x="3708021" y="1290924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সেমি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FEBCB-C7DA-45C5-9805-69FABD758449}"/>
              </a:ext>
            </a:extLst>
          </p:cNvPr>
          <p:cNvSpPr txBox="1"/>
          <p:nvPr/>
        </p:nvSpPr>
        <p:spPr>
          <a:xfrm>
            <a:off x="4947699" y="3906890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RinkiyMJ" pitchFamily="2" charset="0"/>
              </a:rPr>
              <a:t> </a:t>
            </a:r>
            <a:r>
              <a:rPr lang="en-US" sz="2400" dirty="0" err="1">
                <a:latin typeface="SolaimanLipi" pitchFamily="2" charset="0"/>
                <a:cs typeface="SolaimanLipi" pitchFamily="2" charset="0"/>
              </a:rPr>
              <a:t>মি</a:t>
            </a:r>
            <a:r>
              <a:rPr lang="en-US" sz="2400" dirty="0">
                <a:latin typeface="SolaimanLipi" pitchFamily="2" charset="0"/>
                <a:cs typeface="SolaimanLipi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523795-1D66-44C6-99EE-99EEDC628E22}"/>
              </a:ext>
            </a:extLst>
          </p:cNvPr>
          <p:cNvSpPr txBox="1"/>
          <p:nvPr/>
        </p:nvSpPr>
        <p:spPr>
          <a:xfrm>
            <a:off x="153789" y="232064"/>
            <a:ext cx="27432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 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xmlns="" id="{0E1F068E-2709-4E3B-9172-800EDFD1FE8A}"/>
              </a:ext>
            </a:extLst>
          </p:cNvPr>
          <p:cNvSpPr/>
          <p:nvPr/>
        </p:nvSpPr>
        <p:spPr>
          <a:xfrm>
            <a:off x="2903916" y="685800"/>
            <a:ext cx="4495800" cy="5715000"/>
          </a:xfrm>
          <a:prstGeom prst="flowChartMagneticDisk">
            <a:avLst/>
          </a:prstGeom>
          <a:gradFill>
            <a:gsLst>
              <a:gs pos="52216">
                <a:srgbClr val="FFD1AC"/>
              </a:gs>
              <a:gs pos="39802">
                <a:srgbClr val="FFDABD"/>
              </a:gs>
              <a:gs pos="18574">
                <a:srgbClr val="FFEAD9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a:rPr>
              <a:t> </a:t>
            </a:r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FF97DE4-1B64-44D4-88A4-3C1F8C86FA9D}"/>
              </a:ext>
            </a:extLst>
          </p:cNvPr>
          <p:cNvCxnSpPr>
            <a:stCxn id="15" idx="0"/>
            <a:endCxn id="15" idx="3"/>
          </p:cNvCxnSpPr>
          <p:nvPr/>
        </p:nvCxnSpPr>
        <p:spPr>
          <a:xfrm>
            <a:off x="5151816" y="2590800"/>
            <a:ext cx="0" cy="381000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48621F3-4767-46FD-A19E-1D55946F0E9F}"/>
              </a:ext>
            </a:extLst>
          </p:cNvPr>
          <p:cNvSpPr/>
          <p:nvPr/>
        </p:nvSpPr>
        <p:spPr>
          <a:xfrm>
            <a:off x="3369432" y="1047672"/>
            <a:ext cx="3564768" cy="12566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E1144C2-9CE6-4358-9023-AD6A487F29E2}"/>
              </a:ext>
            </a:extLst>
          </p:cNvPr>
          <p:cNvSpPr txBox="1"/>
          <p:nvPr/>
        </p:nvSpPr>
        <p:spPr>
          <a:xfrm>
            <a:off x="5525299" y="1274585"/>
            <a:ext cx="133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IN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mwg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610ECA-629D-4C7C-A4DD-5A5F175A125A}"/>
              </a:ext>
            </a:extLst>
          </p:cNvPr>
          <p:cNvSpPr txBox="1"/>
          <p:nvPr/>
        </p:nvSpPr>
        <p:spPr>
          <a:xfrm rot="5400000">
            <a:off x="4873645" y="3925277"/>
            <a:ext cx="10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5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A9C5BD-4C59-40D1-A37F-260B3D10D820}"/>
              </a:ext>
            </a:extLst>
          </p:cNvPr>
          <p:cNvSpPr txBox="1"/>
          <p:nvPr/>
        </p:nvSpPr>
        <p:spPr>
          <a:xfrm rot="970152">
            <a:off x="4177898" y="1090396"/>
            <a:ext cx="133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E3ED429D-7F01-4955-B420-3CDF117BCD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9680" y="6553200"/>
            <a:ext cx="7162800" cy="228600"/>
          </a:xfrm>
        </p:spPr>
        <p:txBody>
          <a:bodyPr/>
          <a:lstStyle/>
          <a:p>
            <a:r>
              <a:rPr lang="en-US"/>
              <a:t>MD. ABDUL MAJID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865782C5-A0A9-4E40-B5E0-6367F4E03B5C}"/>
              </a:ext>
            </a:extLst>
          </p:cNvPr>
          <p:cNvSpPr txBox="1">
            <a:spLocks/>
          </p:cNvSpPr>
          <p:nvPr/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7ACD3-E006-45A1-9BCA-3C375F43C1DF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3" name="Straight Arrow Connector 12"/>
          <p:cNvCxnSpPr>
            <a:stCxn id="17" idx="2"/>
            <a:endCxn id="17" idx="6"/>
          </p:cNvCxnSpPr>
          <p:nvPr/>
        </p:nvCxnSpPr>
        <p:spPr>
          <a:xfrm>
            <a:off x="3369432" y="1675995"/>
            <a:ext cx="35647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56349" y="1047672"/>
            <a:ext cx="3677851" cy="108603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4" grpId="0" animBg="1"/>
      <p:bldP spid="15" grpId="0" animBg="1"/>
      <p:bldP spid="17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E26C48-61CC-4AF6-ADFD-04C3B810D677}"/>
              </a:ext>
            </a:extLst>
          </p:cNvPr>
          <p:cNvSpPr txBox="1"/>
          <p:nvPr/>
        </p:nvSpPr>
        <p:spPr>
          <a:xfrm>
            <a:off x="487245" y="304800"/>
            <a:ext cx="8017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সিলিন্ডারের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আয়তন = 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 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r</a:t>
            </a:r>
            <a:r>
              <a:rPr lang="en-US" sz="3600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h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ঘন সে.মি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r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সে.মি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উচ্চতা h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সে.মি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37E8A3-F83E-4639-B1D4-F9B3728AA50C}"/>
              </a:ext>
            </a:extLst>
          </p:cNvPr>
          <p:cNvSpPr txBox="1"/>
          <p:nvPr/>
        </p:nvSpPr>
        <p:spPr>
          <a:xfrm>
            <a:off x="304800" y="2219980"/>
            <a:ext cx="48750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পাইপের ভিতরের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=(12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2)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সেমি 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সেমি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DC845A-EF76-42DC-9DC2-C3E4F6E47D60}"/>
              </a:ext>
            </a:extLst>
          </p:cNvPr>
          <p:cNvSpPr txBox="1"/>
          <p:nvPr/>
        </p:nvSpPr>
        <p:spPr>
          <a:xfrm>
            <a:off x="304800" y="4191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পাইপের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) সেমি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7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সেমি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xmlns="" id="{D240063B-4F62-4AA1-BF1F-4495F0F94B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9680" y="6553200"/>
            <a:ext cx="7162800" cy="228600"/>
          </a:xfrm>
        </p:spPr>
        <p:txBody>
          <a:bodyPr/>
          <a:lstStyle/>
          <a:p>
            <a:r>
              <a:rPr lang="en-US"/>
              <a:t>MD. ABDUL MAJID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3427D337-6B77-440F-A50B-A2322F3E74B8}"/>
              </a:ext>
            </a:extLst>
          </p:cNvPr>
          <p:cNvSpPr txBox="1">
            <a:spLocks/>
          </p:cNvSpPr>
          <p:nvPr/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7ACD3-E006-45A1-9BCA-3C375F43C1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CA1329-637F-4DAF-92D8-FCD712E76496}"/>
              </a:ext>
            </a:extLst>
          </p:cNvPr>
          <p:cNvSpPr txBox="1"/>
          <p:nvPr/>
        </p:nvSpPr>
        <p:spPr>
          <a:xfrm>
            <a:off x="297873" y="3581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সুতরাং পাইপের ভিতরের আয়তন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  6</a:t>
            </a:r>
            <a:r>
              <a:rPr lang="en-US" sz="3600" baseline="30000" dirty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 500 ঘন সে.মি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3.1416  6</a:t>
            </a:r>
            <a:r>
              <a:rPr lang="en-US" sz="3600" baseline="30000" dirty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 500 ঘন সে.মি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56548.8 ঘন সে.মি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B3A7A0-C19F-4833-97C2-1D745B36CEB6}"/>
              </a:ext>
            </a:extLst>
          </p:cNvPr>
          <p:cNvSpPr txBox="1"/>
          <p:nvPr/>
        </p:nvSpPr>
        <p:spPr>
          <a:xfrm>
            <a:off x="339436" y="685800"/>
            <a:ext cx="29706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পাইপের উচ্চতা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100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) সেমি</a:t>
            </a:r>
            <a:endParaRPr lang="bn-IN" sz="36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500 সে.মি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EC2144-82DA-426D-86A7-FC52BD109A87}"/>
              </a:ext>
            </a:extLst>
          </p:cNvPr>
          <p:cNvSpPr txBox="1"/>
          <p:nvPr/>
        </p:nvSpPr>
        <p:spPr>
          <a:xfrm>
            <a:off x="488852" y="894405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পাইপের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আয়তন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  7</a:t>
            </a:r>
            <a:r>
              <a:rPr lang="en-US" sz="3600" baseline="30000" dirty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 500 ঘন সে.মি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3.1416  49</a:t>
            </a:r>
            <a:r>
              <a:rPr lang="en-US" sz="3600" baseline="30000" dirty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 500 ঘন সে.মি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76969.2 ঘন সে.মি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2E872F-FDAE-4880-82B5-DB4E987EB08B}"/>
              </a:ext>
            </a:extLst>
          </p:cNvPr>
          <p:cNvSpPr txBox="1"/>
          <p:nvPr/>
        </p:nvSpPr>
        <p:spPr>
          <a:xfrm>
            <a:off x="523488" y="3581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পাইপে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পরিমান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(76969.2 – 56548.8)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ঘন সে.মি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Symbol"/>
              </a:rPr>
              <a:t>20420.4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ঘন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সে.মি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=  76969.2 ঘন সে.মি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B3A7A0-C19F-4833-97C2-1D745B36CEB6}"/>
              </a:ext>
            </a:extLst>
          </p:cNvPr>
          <p:cNvSpPr txBox="1"/>
          <p:nvPr/>
        </p:nvSpPr>
        <p:spPr>
          <a:xfrm>
            <a:off x="424036" y="533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ঘন সে.মি লোহার ওজন = 7.2 গ্রাম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FCC197-2D82-46E6-9283-796919B7D18B}"/>
              </a:ext>
            </a:extLst>
          </p:cNvPr>
          <p:cNvSpPr txBox="1"/>
          <p:nvPr/>
        </p:nvSpPr>
        <p:spPr>
          <a:xfrm>
            <a:off x="1905000" y="4937129"/>
            <a:ext cx="666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পাইপের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147.027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FABDE4-8A5E-4778-9B2A-046F6F875A85}"/>
              </a:ext>
            </a:extLst>
          </p:cNvPr>
          <p:cNvSpPr txBox="1"/>
          <p:nvPr/>
        </p:nvSpPr>
        <p:spPr>
          <a:xfrm>
            <a:off x="755898" y="4937129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74A1F9-1FE5-47D0-8A0B-D528BA60395C}"/>
              </a:ext>
            </a:extLst>
          </p:cNvPr>
          <p:cNvSpPr txBox="1"/>
          <p:nvPr/>
        </p:nvSpPr>
        <p:spPr>
          <a:xfrm>
            <a:off x="424036" y="1733665"/>
            <a:ext cx="7952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সুতরাং,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20420.4 ঘন সে.মি লোহার ওজন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20420.4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7.2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147026.88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147.02688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গ্রাম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81200"/>
            <a:ext cx="49530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4345" y="4343400"/>
            <a:ext cx="49530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86400" y="1981200"/>
            <a:ext cx="547255" cy="1981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2286000"/>
            <a:ext cx="547255" cy="1981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  <a:endCxn id="6" idx="4"/>
          </p:cNvCxnSpPr>
          <p:nvPr/>
        </p:nvCxnSpPr>
        <p:spPr>
          <a:xfrm>
            <a:off x="6979228" y="2286000"/>
            <a:ext cx="0" cy="1981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1905000"/>
            <a:ext cx="4953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86445" y="1334869"/>
            <a:ext cx="165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২৪ সেমি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485966" y="2953435"/>
            <a:ext cx="1828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endCxn id="14" idx="2"/>
          </p:cNvCxnSpPr>
          <p:nvPr/>
        </p:nvCxnSpPr>
        <p:spPr>
          <a:xfrm>
            <a:off x="6979228" y="3276600"/>
            <a:ext cx="109797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152400"/>
            <a:ext cx="31242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3512B-1C67-4CDC-A6EB-2BA8109A33FD}"/>
              </a:ext>
            </a:extLst>
          </p:cNvPr>
          <p:cNvSpPr txBox="1"/>
          <p:nvPr/>
        </p:nvSpPr>
        <p:spPr>
          <a:xfrm>
            <a:off x="431335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1855A-859E-42DB-95D6-5918DDCAC845}"/>
              </a:ext>
            </a:extLst>
          </p:cNvPr>
          <p:cNvSpPr txBox="1"/>
          <p:nvPr/>
        </p:nvSpPr>
        <p:spPr>
          <a:xfrm>
            <a:off x="438262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বেলনটির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বক্রপৃষ্ঠের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7CCFE-77AB-41AD-84CC-6DCF76AD30D5}"/>
              </a:ext>
            </a:extLst>
          </p:cNvPr>
          <p:cNvSpPr txBox="1"/>
          <p:nvPr/>
        </p:nvSpPr>
        <p:spPr>
          <a:xfrm>
            <a:off x="465971" y="3620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বেলনের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43475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 নাম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দোয়েল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04800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 নাম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শাপলা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623137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 নাম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গোলাপ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97004"/>
            <a:ext cx="40386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3874"/>
            <a:ext cx="8534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কটি সম বৃত্তভূমিক বেলনের উচ্চতা ১০ সেমি ভূমির ব্যাসার্ধ ৭ সেমি হলে, এর আয়তন এবং সম্পূর্ণ পৃষ্ঠের ক্ষেত্রফল নির্ণয়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33DBAF-EF0D-43AE-9A38-DEB5041A6AF0}"/>
              </a:ext>
            </a:extLst>
          </p:cNvPr>
          <p:cNvSpPr txBox="1"/>
          <p:nvPr/>
        </p:nvSpPr>
        <p:spPr>
          <a:xfrm>
            <a:off x="685800" y="4805419"/>
            <a:ext cx="6344528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ln w="0"/>
                <a:latin typeface="NikoshBAN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বেলনের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0726AE-B1B2-4069-9CB8-3CE561E31CEA}"/>
              </a:ext>
            </a:extLst>
          </p:cNvPr>
          <p:cNvSpPr txBox="1"/>
          <p:nvPr/>
        </p:nvSpPr>
        <p:spPr>
          <a:xfrm>
            <a:off x="685800" y="2367019"/>
            <a:ext cx="3995226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DC722-E1E2-4B47-9130-10AF0F468B5F}"/>
              </a:ext>
            </a:extLst>
          </p:cNvPr>
          <p:cNvSpPr txBox="1"/>
          <p:nvPr/>
        </p:nvSpPr>
        <p:spPr>
          <a:xfrm>
            <a:off x="640080" y="3129019"/>
            <a:ext cx="648169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বেলনের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46B77A-CDE7-4E6F-9E05-F2F22597A531}"/>
              </a:ext>
            </a:extLst>
          </p:cNvPr>
          <p:cNvSpPr txBox="1"/>
          <p:nvPr/>
        </p:nvSpPr>
        <p:spPr>
          <a:xfrm>
            <a:off x="640080" y="3981069"/>
            <a:ext cx="70561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বেলনের 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0D65B6-A4D5-49CA-8EA7-0E49AB00EB7B}"/>
              </a:ext>
            </a:extLst>
          </p:cNvPr>
          <p:cNvSpPr txBox="1"/>
          <p:nvPr/>
        </p:nvSpPr>
        <p:spPr>
          <a:xfrm>
            <a:off x="685800" y="5719819"/>
            <a:ext cx="762469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বেলনের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85800"/>
            <a:ext cx="55626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438400"/>
            <a:ext cx="50292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(পরিমিতি)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৫০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.০৪.২০১৯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609600"/>
            <a:ext cx="59436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5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02B3BF-0E5D-437E-A0B4-A49C64A9206C}"/>
              </a:ext>
            </a:extLst>
          </p:cNvPr>
          <p:cNvSpPr txBox="1"/>
          <p:nvPr/>
        </p:nvSpPr>
        <p:spPr>
          <a:xfrm>
            <a:off x="381000" y="3886200"/>
            <a:ext cx="8483600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একটি </a:t>
            </a:r>
            <a:r>
              <a:rPr lang="bn-IN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 বেলনের উচ্চতা 20 সে.মি এবং ব্যাসার্ধ 14 সে.মি হলে বেলনের আয়তন এবং সম্পূর্ণ পৃষ্ঠের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2B3BF-0E5D-437E-A0B4-A49C64A9206C}"/>
              </a:ext>
            </a:extLst>
          </p:cNvPr>
          <p:cNvSpPr txBox="1"/>
          <p:nvPr/>
        </p:nvSpPr>
        <p:spPr>
          <a:xfrm>
            <a:off x="401782" y="1752600"/>
            <a:ext cx="8483600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একটি </a:t>
            </a:r>
            <a:r>
              <a:rPr lang="bn-IN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 বেলনের উচ্চতা 20 সে.মি এবং ব্যাসার্ধ 14 সে.মি হলে বেলনের আয়তন এবং সম্পূর্ণ পৃষ্ঠের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92" y="2113832"/>
            <a:ext cx="5775508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231962-B1CD-46D6-84BD-E319DB9A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33" y="228600"/>
            <a:ext cx="4239373" cy="289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9D7E7F-3DB9-428A-B484-A3D04B55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" y="3587642"/>
            <a:ext cx="4306554" cy="281315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6D2E1A-6C7E-4890-B88A-6F48ECAC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34" y="3511442"/>
            <a:ext cx="4246300" cy="281315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F166655-6CC0-4AD3-909C-5CE1C6E39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" y="228600"/>
            <a:ext cx="4306554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864572AF-044A-4C65-88E9-5244FB34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344" y="657531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MD. ABDUL MAJID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0C71475E-5CB6-454C-8144-F2211517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85344" y="657531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218FE7-07E4-4EDA-B1F3-BB9874CCA14F}"/>
              </a:ext>
            </a:extLst>
          </p:cNvPr>
          <p:cNvSpPr/>
          <p:nvPr/>
        </p:nvSpPr>
        <p:spPr>
          <a:xfrm>
            <a:off x="76200" y="228600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বেলনের </a:t>
            </a:r>
            <a:r>
              <a:rPr lang="bn-IN" sz="66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্ষেত্রফল ও আয়তন </a:t>
            </a:r>
            <a:r>
              <a:rPr lang="en-US" sz="66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66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্ণয়</a:t>
            </a:r>
            <a:endParaRPr lang="en-US" sz="66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873276"/>
            <a:ext cx="73914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/>
                <a:cs typeface="SutonnyMJ" pitchFamily="2" charset="0"/>
              </a:rPr>
              <a:t>১। </a:t>
            </a:r>
            <a:r>
              <a:rPr lang="en-US" sz="3600" dirty="0" err="1">
                <a:latin typeface="NikoshBAN"/>
                <a:cs typeface="SutonnyMJ" pitchFamily="2" charset="0"/>
              </a:rPr>
              <a:t>বেলন</a:t>
            </a:r>
            <a:r>
              <a:rPr lang="en-US" sz="3600" dirty="0">
                <a:latin typeface="NikoshBAN"/>
                <a:cs typeface="SutonnyMJ" pitchFamily="2" charset="0"/>
              </a:rPr>
              <a:t> </a:t>
            </a:r>
            <a:r>
              <a:rPr lang="en-US" sz="3600" dirty="0" err="1">
                <a:latin typeface="NikoshBAN"/>
                <a:cs typeface="SutonnyMJ" pitchFamily="2" charset="0"/>
              </a:rPr>
              <a:t>কি</a:t>
            </a:r>
            <a:r>
              <a:rPr lang="en-US" sz="3600" dirty="0">
                <a:latin typeface="NikoshBAN"/>
                <a:cs typeface="SutonnyMJ" pitchFamily="2" charset="0"/>
              </a:rPr>
              <a:t> </a:t>
            </a:r>
            <a:r>
              <a:rPr lang="en-US" sz="3600" dirty="0" err="1">
                <a:latin typeface="NikoshBAN"/>
                <a:cs typeface="SutonnyMJ" pitchFamily="2" charset="0"/>
              </a:rPr>
              <a:t>তা</a:t>
            </a:r>
            <a:r>
              <a:rPr lang="en-US" sz="3600" dirty="0">
                <a:latin typeface="NikoshBAN"/>
                <a:cs typeface="SutonnyMJ" pitchFamily="2" charset="0"/>
              </a:rPr>
              <a:t> </a:t>
            </a:r>
            <a:r>
              <a:rPr lang="en-US" sz="3600" dirty="0" err="1">
                <a:latin typeface="NikoshBAN"/>
                <a:cs typeface="SutonnyMJ" pitchFamily="2" charset="0"/>
              </a:rPr>
              <a:t>বলতে</a:t>
            </a:r>
            <a:r>
              <a:rPr lang="en-US" sz="3600" dirty="0">
                <a:latin typeface="NikoshBAN"/>
                <a:cs typeface="SutonnyMJ" pitchFamily="2" charset="0"/>
              </a:rPr>
              <a:t> </a:t>
            </a:r>
            <a:r>
              <a:rPr lang="en-US" sz="3600" dirty="0" err="1" smtClean="0">
                <a:latin typeface="NikoshBAN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NikoshBAN"/>
                <a:cs typeface="SutonnyMJ" pitchFamily="2" charset="0"/>
              </a:rPr>
              <a:t>। </a:t>
            </a:r>
            <a:endParaRPr lang="en-US" sz="3600" dirty="0">
              <a:latin typeface="NikoshBAN"/>
              <a:cs typeface="SutonnyMJ" pitchFamily="2" charset="0"/>
            </a:endParaRPr>
          </a:p>
          <a:p>
            <a:r>
              <a:rPr lang="en-US" sz="3600" dirty="0">
                <a:latin typeface="NikoshBAN"/>
                <a:cs typeface="SutonnyMJ" pitchFamily="2" charset="0"/>
              </a:rPr>
              <a:t>২। </a:t>
            </a:r>
            <a:r>
              <a:rPr lang="bn-IN" sz="3600" dirty="0" smtClean="0">
                <a:latin typeface="NikoshBAN"/>
                <a:cs typeface="SutonnyMJ" pitchFamily="2" charset="0"/>
              </a:rPr>
              <a:t>বেলনের বিভিন্ন অংশ চিহ্নিত করতে পারবে। </a:t>
            </a:r>
            <a:r>
              <a:rPr lang="en-US" sz="3600" dirty="0" smtClean="0">
                <a:latin typeface="NikoshBAN"/>
                <a:cs typeface="SutonnyMJ" pitchFamily="2" charset="0"/>
              </a:rPr>
              <a:t> </a:t>
            </a:r>
            <a:endParaRPr lang="en-US" sz="3600" dirty="0">
              <a:latin typeface="NikoshBAN"/>
              <a:cs typeface="SutonnyMJ" pitchFamily="2" charset="0"/>
            </a:endParaRPr>
          </a:p>
          <a:p>
            <a:r>
              <a:rPr lang="en-US" sz="3600" dirty="0">
                <a:latin typeface="NikoshBAN"/>
                <a:cs typeface="SutonnyMJ" pitchFamily="2" charset="0"/>
              </a:rPr>
              <a:t>৩। </a:t>
            </a:r>
            <a:r>
              <a:rPr lang="en-US" sz="3600" dirty="0" err="1" smtClean="0">
                <a:latin typeface="NikoshBAN"/>
                <a:cs typeface="SutonnyMJ" pitchFamily="2" charset="0"/>
              </a:rPr>
              <a:t>বেলন</a:t>
            </a:r>
            <a:r>
              <a:rPr lang="bn-IN" sz="3600" dirty="0" smtClean="0">
                <a:latin typeface="NikoshBAN"/>
                <a:cs typeface="SutonnyMJ" pitchFamily="2" charset="0"/>
              </a:rPr>
              <a:t> সংক্রান্ত সূত্র প্রয়োগ করে বাস্তব সমস্যা সমাধান করতে পারবে। </a:t>
            </a:r>
            <a:r>
              <a:rPr lang="en-US" sz="3600" dirty="0" smtClean="0">
                <a:latin typeface="NikoshBAN"/>
                <a:cs typeface="SutonnyMJ" pitchFamily="2" charset="0"/>
              </a:rPr>
              <a:t> 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137" y="733961"/>
            <a:ext cx="527706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5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37947"/>
              </p:ext>
            </p:extLst>
          </p:nvPr>
        </p:nvGraphicFramePr>
        <p:xfrm>
          <a:off x="3302000" y="3086100"/>
          <a:ext cx="254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2540520" imgH="685800" progId="Package">
                  <p:embed/>
                </p:oleObj>
              </mc:Choice>
              <mc:Fallback>
                <p:oleObj name="Packager Shell Object" showAsIcon="1" r:id="rId3" imgW="2540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3086100"/>
                        <a:ext cx="2540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81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আমরা সবাই ভিডিওটি দেখি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24343" y="800100"/>
            <a:ext cx="2306784" cy="5637431"/>
            <a:chOff x="824343" y="800100"/>
            <a:chExt cx="2306784" cy="5637431"/>
          </a:xfrm>
        </p:grpSpPr>
        <p:grpSp>
          <p:nvGrpSpPr>
            <p:cNvPr id="8" name="Group 7"/>
            <p:cNvGrpSpPr/>
            <p:nvPr/>
          </p:nvGrpSpPr>
          <p:grpSpPr>
            <a:xfrm>
              <a:off x="824343" y="800100"/>
              <a:ext cx="2306784" cy="4800600"/>
              <a:chOff x="824343" y="800100"/>
              <a:chExt cx="2306784" cy="4800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31272" y="1104900"/>
                <a:ext cx="2299855" cy="419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4343" y="4991100"/>
                <a:ext cx="2299855" cy="6096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824344" y="800100"/>
                <a:ext cx="2299855" cy="609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824343" y="5791200"/>
              <a:ext cx="1918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বেলন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94363" y="914400"/>
            <a:ext cx="2334492" cy="5481567"/>
            <a:chOff x="3394363" y="914400"/>
            <a:chExt cx="2334492" cy="5481567"/>
          </a:xfrm>
        </p:grpSpPr>
        <p:sp>
          <p:nvSpPr>
            <p:cNvPr id="5" name="Oval 4"/>
            <p:cNvSpPr/>
            <p:nvPr/>
          </p:nvSpPr>
          <p:spPr>
            <a:xfrm>
              <a:off x="3429000" y="914400"/>
              <a:ext cx="2299855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94363" y="4991100"/>
              <a:ext cx="2299855" cy="609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9498" y="5749636"/>
              <a:ext cx="1918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প্রান্ত তল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4861" y="1524000"/>
              <a:ext cx="1918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প্রান্ত তল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1219200"/>
            <a:ext cx="2299855" cy="5176766"/>
            <a:chOff x="6172200" y="1219200"/>
            <a:chExt cx="2299855" cy="5176766"/>
          </a:xfrm>
        </p:grpSpPr>
        <p:sp>
          <p:nvSpPr>
            <p:cNvPr id="6" name="Rectangle 5"/>
            <p:cNvSpPr/>
            <p:nvPr/>
          </p:nvSpPr>
          <p:spPr>
            <a:xfrm>
              <a:off x="6172200" y="1219200"/>
              <a:ext cx="2299855" cy="419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2698" y="5749635"/>
              <a:ext cx="1918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পৃষ্ঠতল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" y="574964"/>
            <a:ext cx="3829453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27" y="328793"/>
            <a:ext cx="2971800" cy="3006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" y="3733801"/>
            <a:ext cx="3829453" cy="243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727" y="456256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বেলনের বিভিন্ন অংশ ও তাদের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প্রয়োজনীয় সূত্রাবলী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524000"/>
                <a:ext cx="716280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১। ভূমির ক্ষেত্রফল=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  <a:sym typeface="Symbol"/>
                  </a:rPr>
                  <a:t>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6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বর্গএকক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7162800" cy="693588"/>
              </a:xfrm>
              <a:prstGeom prst="rect">
                <a:avLst/>
              </a:prstGeom>
              <a:blipFill rotWithShape="1">
                <a:blip r:embed="rId2"/>
                <a:stretch>
                  <a:fillRect l="-2638" t="-11404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964" y="2590800"/>
                <a:ext cx="716280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২। বক্রপৃষ্ঠের ক্ষেত্রফল=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2</a:t>
                </a:r>
                <a:r>
                  <a:rPr lang="el-GR" sz="3600" dirty="0">
                    <a:latin typeface="Matura MT Script Capitals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  <a:sym typeface="Symbol"/>
                  </a:rPr>
                  <a:t>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rh</m:t>
                    </m:r>
                    <m:r>
                      <a:rPr lang="bn-IN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বর্গএকক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2590800"/>
                <a:ext cx="7162800" cy="693588"/>
              </a:xfrm>
              <a:prstGeom prst="rect">
                <a:avLst/>
              </a:prstGeom>
              <a:blipFill rotWithShape="1">
                <a:blip r:embed="rId3"/>
                <a:stretch>
                  <a:fillRect l="-2638" t="-16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964" y="3851564"/>
                <a:ext cx="861060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। সম্পূর্ণ পৃষ্ঠের ক্ষেত্রফল=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  <a:sym typeface="Symbol"/>
                  </a:rPr>
                  <a:t> 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rh</m:t>
                    </m:r>
                    <m:r>
                      <a:rPr lang="en-US" sz="36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r</m:t>
                    </m:r>
                    <m:r>
                      <a:rPr lang="en-US" sz="36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h</m:t>
                    </m:r>
                    <m:r>
                      <a:rPr lang="en-US" sz="3600" b="0" i="0" smtClean="0">
                        <a:latin typeface="Cambria Math"/>
                      </a:rPr>
                      <m:t>)</m:t>
                    </m:r>
                    <m:r>
                      <a:rPr lang="bn-IN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বর্গএকক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3851564"/>
                <a:ext cx="8610600" cy="693588"/>
              </a:xfrm>
              <a:prstGeom prst="rect">
                <a:avLst/>
              </a:prstGeom>
              <a:blipFill rotWithShape="1">
                <a:blip r:embed="rId4"/>
                <a:stretch>
                  <a:fillRect l="-2195" t="-11404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964" y="5042624"/>
                <a:ext cx="716280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4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। ভূমির ক্ষেত্রফল=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  <a:sym typeface="Symbol"/>
                  </a:rPr>
                  <a:t> 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6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</a:rPr>
                      <m:t>বর্গএকক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5042624"/>
                <a:ext cx="7162800" cy="693588"/>
              </a:xfrm>
              <a:prstGeom prst="rect">
                <a:avLst/>
              </a:prstGeom>
              <a:blipFill rotWithShape="1">
                <a:blip r:embed="rId5"/>
                <a:stretch>
                  <a:fillRect l="-2638" t="-11404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555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ismail - [2010]</cp:lastModifiedBy>
  <cp:revision>51</cp:revision>
  <dcterms:created xsi:type="dcterms:W3CDTF">2006-08-16T00:00:00Z</dcterms:created>
  <dcterms:modified xsi:type="dcterms:W3CDTF">2019-04-10T15:53:38Z</dcterms:modified>
</cp:coreProperties>
</file>